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71" r:id="rId3"/>
    <p:sldId id="281" r:id="rId4"/>
    <p:sldId id="284" r:id="rId5"/>
    <p:sldId id="283" r:id="rId6"/>
    <p:sldId id="277" r:id="rId7"/>
    <p:sldId id="288" r:id="rId8"/>
    <p:sldId id="289" r:id="rId9"/>
    <p:sldId id="278" r:id="rId10"/>
    <p:sldId id="279" r:id="rId11"/>
    <p:sldId id="274" r:id="rId12"/>
    <p:sldId id="28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ill Sans MT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ill Sans MT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ill Sans MT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ill Sans MT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119" d="100"/>
          <a:sy n="119" d="100"/>
        </p:scale>
        <p:origin x="1888" y="192"/>
      </p:cViewPr>
      <p:guideLst>
        <p:guide orient="horz" pos="34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4D17377-6223-D942-B0FE-0066B11F0C98}" type="datetimeFigureOut">
              <a:rPr lang="en-US"/>
              <a:pPr>
                <a:defRPr/>
              </a:pPr>
              <a:t>8/27/18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CEFA86B-40E7-B142-9EDA-8E1F0A9D5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6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0291F9-9546-A84F-A3A1-61122EF3741D}" type="datetimeFigureOut">
              <a:rPr lang="en-US"/>
              <a:pPr>
                <a:defRPr/>
              </a:pPr>
              <a:t>8/27/18</a:t>
            </a:fld>
            <a:endParaRPr lang="en-US" dirty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You are the rare DX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D54FC4-B4CB-EC4F-9E2A-594ED76F8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7298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0520F-7679-A84A-86C9-4B05BC8CAA64}" type="datetimeFigureOut">
              <a:rPr lang="en-US"/>
              <a:pPr>
                <a:defRPr/>
              </a:pPr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F36E-5271-D74C-82F8-32D809872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270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822C-DC22-344D-BD6D-B1AE9E4F74AA}" type="datetimeFigureOut">
              <a:rPr lang="en-US"/>
              <a:pPr>
                <a:defRPr/>
              </a:pPr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C82C-AD9F-BC41-A8CB-5E18B33B2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921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E6A0-7119-5A40-B8E7-641ECE52861D}" type="datetimeFigureOut">
              <a:rPr lang="en-US"/>
              <a:pPr>
                <a:defRPr/>
              </a:pPr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E5CE-5AF2-8243-9519-65AF728CC4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679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10CAB-DA4F-F04E-B008-198561C7126A}" type="datetimeFigureOut">
              <a:rPr lang="en-US"/>
              <a:pPr>
                <a:defRPr/>
              </a:pPr>
              <a:t>8/27/18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CD33-9926-7644-93CE-235388A1D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374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78E0-F70A-8445-9674-4183B1E1BF69}" type="datetimeFigureOut">
              <a:rPr lang="en-US"/>
              <a:pPr>
                <a:defRPr/>
              </a:pPr>
              <a:t>8/27/18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481E3-FEA4-4344-899C-5EC52273A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519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37D4-1DF6-1D46-9825-8AD798AD687A}" type="datetimeFigureOut">
              <a:rPr lang="en-US"/>
              <a:pPr>
                <a:defRPr/>
              </a:pPr>
              <a:t>8/27/18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3C52-3332-B046-AF4D-3D9E89967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013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C50D-CC9A-6F42-8B2C-D685386FAD14}" type="datetimeFigureOut">
              <a:rPr lang="en-US"/>
              <a:pPr>
                <a:defRPr/>
              </a:pPr>
              <a:t>8/27/18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49C8-144D-A549-A234-9B9BD1D798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106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E210-96AF-DB48-A38F-552C46FD0E7B}" type="datetimeFigureOut">
              <a:rPr lang="en-US"/>
              <a:pPr>
                <a:defRPr/>
              </a:pPr>
              <a:t>8/27/18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1D37-5291-3341-BAEC-4BAD1B714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457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133E-972B-7F4F-AE72-F020979729C2}" type="datetimeFigureOut">
              <a:rPr lang="en-US"/>
              <a:pPr>
                <a:defRPr/>
              </a:pPr>
              <a:t>8/27/18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12D05-FBFF-234D-A255-001B9AAB8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830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8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9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4D23-2EB5-E445-82CD-7340AB8D89E6}" type="datetimeFigureOut">
              <a:rPr lang="en-US"/>
              <a:pPr>
                <a:defRPr/>
              </a:pPr>
              <a:t>8/27/18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2C694-EB3A-2E4D-855D-01D31E286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933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694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19B03D03-5BC9-8247-945F-A92FEA6E3DCB}" type="datetimeFigureOut">
              <a:rPr lang="en-US"/>
              <a:pPr>
                <a:defRPr/>
              </a:pPr>
              <a:t>8/27/18</a:t>
            </a:fld>
            <a:endParaRPr lang="en-US" dirty="0">
              <a:solidFill>
                <a:srgbClr val="AAA393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FD1DB0BC-BCEB-F34C-BEF4-C69548A0D57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AAA393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8" name="Picture 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246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9" name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24600"/>
            <a:ext cx="16764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66800" y="2286000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MS PGothic" charset="0"/>
                <a:cs typeface="Tahoma"/>
              </a:rPr>
              <a:t>2018 California QSO Party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826213-6055-2B41-9424-CEDC12BF0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7642225" cy="14828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Expedition – Field Day Style</a:t>
            </a:r>
          </a:p>
        </p:txBody>
      </p:sp>
      <p:pic>
        <p:nvPicPr>
          <p:cNvPr id="19458" name="Picture 4" descr="D:\Image\CQP\CQP00_je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D:\Image\CQP\CQP00_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3276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D:\Image\CQP\CQP03\AntView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C:\Contest\CQP\CQPStatio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3200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C:\Contest\CQP\CQPantenn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2514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3886200" y="4267200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38" tIns="41275" rIns="84138" bIns="41275" anchor="ctr"/>
          <a:lstStyle/>
          <a:p>
            <a:pPr defTabSz="850900" eaLnBrk="0" hangingPunct="0">
              <a:lnSpc>
                <a:spcPts val="3600"/>
              </a:lnSpc>
            </a:pPr>
            <a:r>
              <a:rPr lang="en-US" sz="3200" b="1" dirty="0">
                <a:solidFill>
                  <a:schemeClr val="bg1"/>
                </a:solidFill>
              </a:rPr>
              <a:t>N7CW - IMP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MS PGothic" charset="0"/>
                <a:cs typeface="Tahoma"/>
              </a:rPr>
              <a:t>The California QSO Party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013575" cy="4800600"/>
          </a:xfrm>
        </p:spPr>
        <p:txBody>
          <a:bodyPr>
            <a:noAutofit/>
          </a:bodyPr>
          <a:lstStyle/>
          <a:p>
            <a:pPr marL="12700" lvl="1" indent="-12700" eaLnBrk="1" hangingPunct="1">
              <a:buFont typeface="Verdana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Tahoma" charset="0"/>
              </a:rPr>
              <a:t>Starts:	October 6, 2018  1600 UTC</a:t>
            </a:r>
          </a:p>
          <a:p>
            <a:pPr marL="12700" lvl="1" indent="-12700" eaLnBrk="1" hangingPunct="1">
              <a:buFont typeface="Verdana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Tahoma" charset="0"/>
              </a:rPr>
              <a:t>Ends: 	October 7, 2018  2200 UTC</a:t>
            </a:r>
            <a:br>
              <a:rPr lang="en-US" dirty="0">
                <a:latin typeface="Tahoma" charset="0"/>
                <a:ea typeface="ＭＳ Ｐゴシック" charset="0"/>
                <a:cs typeface="Tahoma" charset="0"/>
              </a:rPr>
            </a:br>
            <a:endParaRPr lang="en-US" dirty="0">
              <a:latin typeface="Tahoma" charset="0"/>
              <a:ea typeface="ＭＳ Ｐゴシック" charset="0"/>
              <a:cs typeface="Tahoma" charset="0"/>
            </a:endParaRPr>
          </a:p>
          <a:p>
            <a:pPr marL="12700" lvl="1" indent="-12700" eaLnBrk="1" hangingPunct="1">
              <a:buFont typeface="Verdana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Tahoma" charset="0"/>
              </a:rPr>
              <a:t>After The Contest, Send In Your Log!</a:t>
            </a:r>
            <a:br>
              <a:rPr lang="en-US" dirty="0">
                <a:latin typeface="Tahoma" charset="0"/>
                <a:ea typeface="ＭＳ Ｐゴシック" charset="0"/>
                <a:cs typeface="Tahoma" charset="0"/>
              </a:rPr>
            </a:br>
            <a:br>
              <a:rPr lang="en-US" dirty="0">
                <a:latin typeface="Tahoma" charset="0"/>
                <a:ea typeface="ＭＳ Ｐゴシック" charset="0"/>
                <a:cs typeface="Tahoma" charset="0"/>
              </a:rPr>
            </a:br>
            <a:r>
              <a:rPr lang="en-US" dirty="0">
                <a:latin typeface="Tahoma" charset="0"/>
                <a:ea typeface="ＭＳ Ｐゴシック" charset="0"/>
                <a:cs typeface="Tahoma" charset="0"/>
              </a:rPr>
              <a:t>Log submission deadline:</a:t>
            </a:r>
            <a:br>
              <a:rPr lang="en-US" dirty="0">
                <a:latin typeface="Tahoma" charset="0"/>
                <a:ea typeface="ＭＳ Ｐゴシック" charset="0"/>
                <a:cs typeface="Tahoma" charset="0"/>
              </a:rPr>
            </a:br>
            <a:r>
              <a:rPr lang="en-US" dirty="0">
                <a:solidFill>
                  <a:srgbClr val="FF0000"/>
                </a:solidFill>
                <a:latin typeface="Gill Sans MT" charset="0"/>
                <a:ea typeface="MS PGothic" charset="0"/>
              </a:rPr>
              <a:t>23:59 UTC MONDAY, </a:t>
            </a:r>
            <a:r>
              <a:rPr lang="en-US">
                <a:solidFill>
                  <a:srgbClr val="FF0000"/>
                </a:solidFill>
                <a:latin typeface="Gill Sans MT" charset="0"/>
                <a:ea typeface="MS PGothic" charset="0"/>
              </a:rPr>
              <a:t>OCTOBER 22, 2018</a:t>
            </a:r>
            <a:endParaRPr lang="en-US" dirty="0">
              <a:solidFill>
                <a:srgbClr val="FF0000"/>
              </a:solidFill>
              <a:latin typeface="Gill Sans MT" charset="0"/>
              <a:ea typeface="MS PGothic" charset="0"/>
            </a:endParaRPr>
          </a:p>
          <a:p>
            <a:pPr marL="12700" lvl="1" indent="-12700" eaLnBrk="1" hangingPunct="1">
              <a:buFont typeface="Verdana" charset="0"/>
              <a:buNone/>
            </a:pPr>
            <a:r>
              <a:rPr lang="en-US" dirty="0">
                <a:solidFill>
                  <a:srgbClr val="0000FF"/>
                </a:solidFill>
                <a:latin typeface="Gill Sans MT" charset="0"/>
                <a:ea typeface="MS PGothic" charset="0"/>
              </a:rPr>
              <a:t>Complete Rules:   http://cqp.org</a:t>
            </a:r>
          </a:p>
          <a:p>
            <a:pPr marL="12700" lvl="1" indent="-12700" eaLnBrk="1" hangingPunct="1">
              <a:buFont typeface="Verdana" charset="0"/>
              <a:buNone/>
            </a:pP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Tahoma" charset="0"/>
              </a:rPr>
            </a:b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Tahoma" charset="0"/>
              </a:rPr>
              <a:t>Have FUN in the CQP!!!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Tahoma" charset="0"/>
              </a:rPr>
            </a:b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ＭＳ Ｐゴシック" charset="0"/>
              <a:cs typeface="Tahoma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9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MS PGothic" charset="0"/>
                <a:cs typeface="Tahoma"/>
              </a:rPr>
              <a:t>CQP is sponsored by:</a:t>
            </a:r>
            <a:br>
              <a:rPr lang="en-US" sz="39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MS PGothic" charset="0"/>
                <a:cs typeface="Tahoma"/>
              </a:rPr>
            </a:b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MS PGothic" charset="0"/>
                <a:cs typeface="Tahoma"/>
              </a:rPr>
              <a:t>The Northern California Contest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848600" cy="403860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Tahoma"/>
                <a:cs typeface="Tahoma"/>
              </a:rPr>
              <a:t>Nationally recognized as a top-tier amateur radio contest club.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Tahoma"/>
                <a:cs typeface="Tahoma"/>
              </a:rPr>
              <a:t>Devoted to the pursuit of operating and technical excellence in amateur radio contesting.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Tahoma"/>
                <a:cs typeface="Tahoma"/>
              </a:rPr>
              <a:t>Experience the fun, satisfaction, and competitive thrill of radio contesting.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Tahoma"/>
                <a:ea typeface="+mn-ea"/>
                <a:cs typeface="Tahoma"/>
              </a:rPr>
              <a:t>World class operators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Tahoma"/>
                <a:ea typeface="+mn-ea"/>
                <a:cs typeface="Tahoma"/>
              </a:rPr>
              <a:t>Monthly meetings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Tahoma"/>
                <a:ea typeface="+mn-ea"/>
                <a:cs typeface="Tahoma"/>
              </a:rPr>
              <a:t>Websites:   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>
                <a:solidFill>
                  <a:srgbClr val="0000FF"/>
                </a:solidFill>
                <a:latin typeface="Tahoma"/>
                <a:ea typeface="+mn-ea"/>
                <a:cs typeface="Tahoma"/>
              </a:rPr>
              <a:t>NCCC:  http://nccc.cc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>
                <a:solidFill>
                  <a:srgbClr val="0000FF"/>
                </a:solidFill>
                <a:latin typeface="Tahoma"/>
                <a:cs typeface="Tahoma"/>
              </a:rPr>
              <a:t>CQP:  http://cqp.org</a:t>
            </a:r>
            <a:endParaRPr lang="en-US" sz="1800" dirty="0">
              <a:solidFill>
                <a:srgbClr val="0000FF"/>
              </a:solidFill>
              <a:latin typeface="Tahoma"/>
              <a:ea typeface="+mn-ea"/>
              <a:cs typeface="Tahoma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dirty="0">
              <a:latin typeface="Tahoma"/>
              <a:ea typeface="+mn-ea"/>
              <a:cs typeface="Tahoma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46667"/>
            <a:ext cx="8001000" cy="4648200"/>
          </a:xfrm>
        </p:spPr>
        <p:txBody>
          <a:bodyPr wrap="none" anchor="t">
            <a:noAutofit/>
          </a:bodyPr>
          <a:lstStyle/>
          <a:p>
            <a:pPr marL="91440" indent="-45720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>
                <a:latin typeface="Tahoma"/>
                <a:ea typeface="+mn-ea"/>
                <a:cs typeface="Tahoma"/>
              </a:rPr>
              <a:t>CQP is considered to be one of the largest (and best!) </a:t>
            </a:r>
            <a:br>
              <a:rPr lang="en-US" sz="2000" dirty="0">
                <a:latin typeface="Tahoma"/>
                <a:ea typeface="+mn-ea"/>
                <a:cs typeface="Tahoma"/>
              </a:rPr>
            </a:br>
            <a:r>
              <a:rPr lang="en-US" sz="2000" dirty="0">
                <a:latin typeface="Tahoma"/>
                <a:ea typeface="+mn-ea"/>
                <a:cs typeface="Tahoma"/>
              </a:rPr>
              <a:t>     State QSO Party contests</a:t>
            </a:r>
          </a:p>
          <a:p>
            <a:pPr marL="91440" indent="-45720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>
                <a:latin typeface="Tahoma"/>
                <a:ea typeface="+mn-ea"/>
                <a:cs typeface="Tahoma"/>
              </a:rPr>
              <a:t>&gt;900 logs  &gt;300,000 QSOs</a:t>
            </a:r>
          </a:p>
          <a:p>
            <a:pPr marL="91440" indent="-45720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>
                <a:latin typeface="Tahoma"/>
                <a:ea typeface="+mn-ea"/>
                <a:cs typeface="Tahoma"/>
              </a:rPr>
              <a:t>Lots of awards including</a:t>
            </a:r>
          </a:p>
          <a:p>
            <a:pPr marL="960437" lvl="5" indent="-4572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48 Wooden Plaques</a:t>
            </a:r>
          </a:p>
          <a:p>
            <a:pPr marL="960437" lvl="5" indent="-4572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20 Bottles of Wine</a:t>
            </a:r>
          </a:p>
          <a:p>
            <a:pPr marL="960437" lvl="5" indent="-4572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Club Competition</a:t>
            </a:r>
          </a:p>
          <a:p>
            <a:pPr marL="960437" lvl="5" indent="-4572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YL Awards</a:t>
            </a:r>
          </a:p>
          <a:p>
            <a:pPr marL="960437" lvl="5" indent="-4572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Youth Award</a:t>
            </a:r>
          </a:p>
          <a:p>
            <a:pPr marL="960437" lvl="5" indent="-4572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New Contester Award (California)</a:t>
            </a:r>
          </a:p>
          <a:p>
            <a:pPr marL="960437" lvl="5" indent="-4572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Participation Certificates</a:t>
            </a:r>
          </a:p>
          <a:p>
            <a:pPr marL="91440" indent="-45720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>
                <a:latin typeface="Tahoma"/>
                <a:ea typeface="+mn-ea"/>
                <a:cs typeface="Tahoma"/>
              </a:rPr>
              <a:t>Cool T-Shirt </a:t>
            </a:r>
          </a:p>
          <a:p>
            <a:pPr marL="91440" indent="-45720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>
                <a:latin typeface="Tahoma"/>
                <a:ea typeface="+mn-ea"/>
                <a:cs typeface="Tahoma"/>
              </a:rPr>
              <a:t>Most legal fun on the air !!!</a:t>
            </a:r>
          </a:p>
        </p:txBody>
      </p:sp>
      <p:pic>
        <p:nvPicPr>
          <p:cNvPr id="15363" name="Picture 2" descr="C:\Users\eversole\AppData\Local\Microsoft\Windows\Temporary Internet Files\Content.IE5\EAM5A3VV\MC90043381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33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152400"/>
            <a:ext cx="7499350" cy="508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MS PGothic" charset="0"/>
                <a:cs typeface="Tahoma"/>
              </a:rPr>
              <a:t>California QSO Party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MS PGothic" charset="0"/>
                <a:cs typeface="Tahoma"/>
              </a:rPr>
              <a:t>Rules - Simplified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804150" cy="4800600"/>
          </a:xfrm>
        </p:spPr>
        <p:txBody>
          <a:bodyPr>
            <a:normAutofit fontScale="85000" lnSpcReduction="10000"/>
          </a:bodyPr>
          <a:lstStyle/>
          <a:p>
            <a:pPr marL="481647" indent="-457200" eaLnBrk="1" fontAlgn="auto" hangingPunct="1">
              <a:spcAft>
                <a:spcPts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Starts: 	1600z on 6 Oct 2018 (Sat morning)</a:t>
            </a:r>
          </a:p>
          <a:p>
            <a:pPr marL="481647" indent="-457200" eaLnBrk="1" fontAlgn="auto" hangingPunct="1">
              <a:spcAft>
                <a:spcPts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Ends:		2200z on 7 Oct 2018 (Sun afternoon)</a:t>
            </a:r>
          </a:p>
          <a:p>
            <a:pPr marL="365760" indent="-341313" eaLnBrk="1" fontAlgn="auto" hangingPunct="1"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1900" dirty="0">
              <a:latin typeface="Tahoma"/>
              <a:ea typeface="+mn-ea"/>
              <a:cs typeface="Tahoma"/>
            </a:endParaRPr>
          </a:p>
          <a:p>
            <a:pPr marL="481647" indent="-457200" eaLnBrk="1" fontAlgn="auto" hangingPunct="1">
              <a:spcAft>
                <a:spcPts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3 points for each CW QSO</a:t>
            </a:r>
          </a:p>
          <a:p>
            <a:pPr marL="481647" indent="-457200" eaLnBrk="1" fontAlgn="auto" hangingPunct="1">
              <a:spcAft>
                <a:spcPts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2 points for each phone QSO</a:t>
            </a:r>
          </a:p>
          <a:p>
            <a:pPr marL="481647" indent="-457200" eaLnBrk="1" fontAlgn="auto" hangingPunct="1">
              <a:spcAft>
                <a:spcPts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Score = total points x multipliers (58 max)</a:t>
            </a:r>
          </a:p>
          <a:p>
            <a:pPr marL="481647" indent="-457200" eaLnBrk="1" fontAlgn="auto" hangingPunct="1">
              <a:spcAft>
                <a:spcPts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Multipliers = States/Canadian Provinces</a:t>
            </a:r>
          </a:p>
          <a:p>
            <a:pPr marL="365760" indent="-341313" eaLnBrk="1" fontAlgn="auto" hangingPunct="1"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dirty="0">
              <a:latin typeface="Tahoma"/>
              <a:ea typeface="+mn-ea"/>
              <a:cs typeface="Tahoma"/>
            </a:endParaRPr>
          </a:p>
          <a:p>
            <a:pPr marL="481647" indent="-457200" eaLnBrk="1" fontAlgn="auto" hangingPunct="1">
              <a:spcAft>
                <a:spcPts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Work anyone, once per band-mode</a:t>
            </a:r>
          </a:p>
          <a:p>
            <a:pPr marL="481647" indent="-457200" eaLnBrk="1" fontAlgn="auto" hangingPunct="1">
              <a:spcAft>
                <a:spcPts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Bands:  160, 80, 40, 20, 15, and 10 meters</a:t>
            </a:r>
          </a:p>
          <a:p>
            <a:pPr marL="481647" indent="-457200" eaLnBrk="1" fontAlgn="auto" hangingPunct="1">
              <a:spcAft>
                <a:spcPts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Modes:  CW, SSB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 charset="0"/>
              <a:buNone/>
              <a:defRPr/>
            </a:pPr>
            <a:endParaRPr lang="en-US" dirty="0">
              <a:latin typeface="Tahoma"/>
              <a:ea typeface="+mn-ea"/>
              <a:cs typeface="Tahom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725" y="76200"/>
            <a:ext cx="7499350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MS PGothic" charset="0"/>
                <a:cs typeface="Tahoma"/>
              </a:rPr>
              <a:t>How To QSO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914400"/>
            <a:ext cx="7848600" cy="5334000"/>
          </a:xfrm>
          <a:prstGeom prst="rect">
            <a:avLst/>
          </a:prstGeom>
          <a:ln/>
        </p:spPr>
        <p:txBody>
          <a:bodyPr numCol="1"/>
          <a:lstStyle/>
          <a:p>
            <a:pPr marL="228600" indent="-457200" fontAlgn="auto">
              <a:spcBef>
                <a:spcPts val="600"/>
              </a:spcBef>
              <a:spcAft>
                <a:spcPts val="600"/>
              </a:spcAft>
              <a:buSzPct val="95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b="1" dirty="0">
                <a:latin typeface="Tahoma"/>
                <a:cs typeface="Tahoma"/>
              </a:rPr>
              <a:t>EXCHANGE</a:t>
            </a:r>
            <a:br>
              <a:rPr lang="en-US" dirty="0">
                <a:latin typeface="Tahoma"/>
                <a:cs typeface="Tahoma"/>
              </a:rPr>
            </a:br>
            <a:r>
              <a:rPr lang="en-US" dirty="0">
                <a:latin typeface="Tahoma"/>
                <a:cs typeface="Tahoma"/>
              </a:rPr>
              <a:t>1. California stations send QSO number and 4-letter county abbreviation.  </a:t>
            </a:r>
            <a:br>
              <a:rPr lang="en-US" dirty="0">
                <a:latin typeface="Tahoma"/>
                <a:cs typeface="Tahoma"/>
              </a:rPr>
            </a:br>
            <a:r>
              <a:rPr lang="en-US" dirty="0">
                <a:latin typeface="Tahoma"/>
                <a:cs typeface="Tahoma"/>
              </a:rPr>
              <a:t>2. Stations outside of California send QSO number and 2-letter State, Canadian area abbreviation, or "DX". </a:t>
            </a:r>
          </a:p>
          <a:p>
            <a:pPr marL="228600" indent="-457200" fontAlgn="auto">
              <a:spcBef>
                <a:spcPts val="600"/>
              </a:spcBef>
              <a:spcAft>
                <a:spcPts val="600"/>
              </a:spcAft>
              <a:buSzPct val="95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b="1" dirty="0">
                <a:latin typeface="Tahoma"/>
                <a:ea typeface="+mn-ea"/>
                <a:cs typeface="Tahoma"/>
              </a:rPr>
              <a:t>Step 1.	California station AD6E calls CQ</a:t>
            </a:r>
          </a:p>
          <a:p>
            <a:pPr marL="228600" indent="-457200" fontAlgn="auto">
              <a:spcBef>
                <a:spcPts val="600"/>
              </a:spcBef>
              <a:spcAft>
                <a:spcPts val="600"/>
              </a:spcAft>
              <a:buSzPct val="95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			CQ CQP </a:t>
            </a:r>
            <a:r>
              <a:rPr lang="en-US" dirty="0">
                <a:latin typeface="Tahoma"/>
                <a:cs typeface="Tahoma"/>
              </a:rPr>
              <a:t>AD6E</a:t>
            </a:r>
            <a:r>
              <a:rPr lang="en-US" b="1" dirty="0">
                <a:latin typeface="Tahoma"/>
                <a:cs typeface="Tahoma"/>
              </a:rPr>
              <a:t> </a:t>
            </a:r>
            <a:r>
              <a:rPr lang="en-US" dirty="0">
                <a:latin typeface="Tahoma"/>
                <a:cs typeface="Tahoma"/>
              </a:rPr>
              <a:t>AD6E</a:t>
            </a:r>
            <a:r>
              <a:rPr lang="en-US" b="1" dirty="0">
                <a:latin typeface="Tahoma"/>
                <a:cs typeface="Tahoma"/>
              </a:rPr>
              <a:t> </a:t>
            </a:r>
            <a:r>
              <a:rPr lang="en-US" dirty="0">
                <a:latin typeface="Tahoma"/>
                <a:ea typeface="+mn-ea"/>
                <a:cs typeface="Tahoma"/>
              </a:rPr>
              <a:t>CQ</a:t>
            </a:r>
          </a:p>
          <a:p>
            <a:pPr marL="228600" indent="-457200" fontAlgn="auto">
              <a:spcBef>
                <a:spcPts val="600"/>
              </a:spcBef>
              <a:spcAft>
                <a:spcPts val="600"/>
              </a:spcAft>
              <a:buSzPct val="95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>
                <a:latin typeface="Tahoma"/>
                <a:ea typeface="+mn-ea"/>
                <a:cs typeface="Tahoma"/>
              </a:rPr>
              <a:t>			</a:t>
            </a:r>
            <a:r>
              <a:rPr lang="en-US" dirty="0">
                <a:latin typeface="Tahoma"/>
                <a:cs typeface="Tahoma"/>
              </a:rPr>
              <a:t>CQ CQP AD6E</a:t>
            </a:r>
            <a:r>
              <a:rPr lang="en-US" b="1" dirty="0">
                <a:latin typeface="Tahoma"/>
                <a:cs typeface="Tahoma"/>
              </a:rPr>
              <a:t> </a:t>
            </a:r>
            <a:r>
              <a:rPr lang="en-US" dirty="0">
                <a:latin typeface="Tahoma"/>
                <a:cs typeface="Tahoma"/>
              </a:rPr>
              <a:t>AD6E</a:t>
            </a:r>
            <a:r>
              <a:rPr lang="en-US" b="1" dirty="0">
                <a:latin typeface="Tahoma"/>
                <a:cs typeface="Tahoma"/>
              </a:rPr>
              <a:t> </a:t>
            </a:r>
            <a:r>
              <a:rPr lang="en-US" dirty="0">
                <a:latin typeface="Tahoma"/>
                <a:cs typeface="Tahoma"/>
              </a:rPr>
              <a:t>CQ</a:t>
            </a:r>
          </a:p>
          <a:p>
            <a:pPr marL="228600" indent="-457200" fontAlgn="auto">
              <a:spcBef>
                <a:spcPts val="600"/>
              </a:spcBef>
              <a:spcAft>
                <a:spcPts val="600"/>
              </a:spcAft>
              <a:buSzPct val="95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Tahoma"/>
                <a:ea typeface="+mn-ea"/>
                <a:cs typeface="Tahoma"/>
              </a:rPr>
              <a:t>			W1AW calls him</a:t>
            </a:r>
            <a:endParaRPr lang="en-US" dirty="0">
              <a:latin typeface="Tahoma"/>
              <a:ea typeface="+mn-ea"/>
              <a:cs typeface="Tahoma"/>
            </a:endParaRPr>
          </a:p>
          <a:p>
            <a:pPr marL="228600" indent="-457200" fontAlgn="auto">
              <a:spcBef>
                <a:spcPts val="600"/>
              </a:spcBef>
              <a:spcAft>
                <a:spcPts val="600"/>
              </a:spcAft>
              <a:buSzPct val="95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b="1" dirty="0">
                <a:latin typeface="Tahoma"/>
                <a:ea typeface="+mn-ea"/>
                <a:cs typeface="Tahoma"/>
              </a:rPr>
              <a:t>Step 2</a:t>
            </a:r>
            <a:r>
              <a:rPr lang="en-US" dirty="0">
                <a:latin typeface="Tahoma"/>
                <a:ea typeface="+mn-ea"/>
                <a:cs typeface="Tahoma"/>
              </a:rPr>
              <a:t>.	</a:t>
            </a:r>
            <a:r>
              <a:rPr lang="en-US" dirty="0">
                <a:latin typeface="Tahoma"/>
                <a:cs typeface="Tahoma"/>
              </a:rPr>
              <a:t>AD6E</a:t>
            </a:r>
            <a:r>
              <a:rPr lang="en-US" b="1" dirty="0">
                <a:latin typeface="Tahoma"/>
                <a:cs typeface="Tahoma"/>
              </a:rPr>
              <a:t> </a:t>
            </a:r>
            <a:r>
              <a:rPr lang="en-US" dirty="0">
                <a:latin typeface="Tahoma"/>
                <a:ea typeface="+mn-ea"/>
                <a:cs typeface="Tahoma"/>
              </a:rPr>
              <a:t>sends  </a:t>
            </a:r>
            <a:r>
              <a:rPr lang="en-US" b="1" dirty="0">
                <a:latin typeface="Tahoma"/>
                <a:cs typeface="Tahoma"/>
              </a:rPr>
              <a:t>W1AW  </a:t>
            </a:r>
            <a:r>
              <a:rPr lang="en-US" b="1" dirty="0">
                <a:latin typeface="Tahoma"/>
                <a:ea typeface="+mn-ea"/>
                <a:cs typeface="Tahoma"/>
              </a:rPr>
              <a:t>123  SFRA</a:t>
            </a:r>
            <a:br>
              <a:rPr lang="en-US" dirty="0">
                <a:latin typeface="Tahoma"/>
                <a:ea typeface="+mn-ea"/>
                <a:cs typeface="Tahoma"/>
              </a:rPr>
            </a:br>
            <a:r>
              <a:rPr lang="en-US" dirty="0">
                <a:solidFill>
                  <a:srgbClr val="0000FF"/>
                </a:solidFill>
                <a:latin typeface="Tahoma"/>
                <a:ea typeface="+mn-ea"/>
                <a:cs typeface="Tahoma"/>
              </a:rPr>
              <a:t>(= serial #123, SF County)</a:t>
            </a:r>
            <a:endParaRPr lang="en-US" dirty="0">
              <a:latin typeface="Tahoma"/>
              <a:ea typeface="+mn-ea"/>
              <a:cs typeface="Tahoma"/>
            </a:endParaRPr>
          </a:p>
          <a:p>
            <a:pPr marL="228600" indent="-457200" fontAlgn="auto">
              <a:spcBef>
                <a:spcPts val="600"/>
              </a:spcBef>
              <a:spcAft>
                <a:spcPts val="600"/>
              </a:spcAft>
              <a:buSzPct val="95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b="1" dirty="0">
                <a:latin typeface="Tahoma"/>
                <a:cs typeface="Tahoma"/>
              </a:rPr>
              <a:t>Step 3.</a:t>
            </a:r>
            <a:r>
              <a:rPr lang="en-US" dirty="0">
                <a:latin typeface="Tahoma"/>
                <a:cs typeface="Tahoma"/>
              </a:rPr>
              <a:t>	W1AW then sends </a:t>
            </a:r>
            <a:r>
              <a:rPr lang="en-US" b="1" dirty="0">
                <a:latin typeface="Tahoma"/>
                <a:cs typeface="Tahoma"/>
              </a:rPr>
              <a:t>AD6E 52  CT</a:t>
            </a:r>
            <a:br>
              <a:rPr lang="en-US" dirty="0">
                <a:latin typeface="Tahoma"/>
                <a:cs typeface="Tahoma"/>
              </a:rPr>
            </a:br>
            <a:r>
              <a:rPr lang="en-US" dirty="0">
                <a:solidFill>
                  <a:srgbClr val="0000FF"/>
                </a:solidFill>
                <a:latin typeface="Tahoma"/>
                <a:ea typeface="+mn-ea"/>
                <a:cs typeface="Tahoma"/>
              </a:rPr>
              <a:t>(= serial #52, Connecticut)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SzPct val="95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b="1" dirty="0">
                <a:latin typeface="Tahoma"/>
                <a:cs typeface="Tahoma"/>
              </a:rPr>
              <a:t>Step 4.	AD6E continues		</a:t>
            </a:r>
            <a:br>
              <a:rPr lang="en-US" b="1" dirty="0">
                <a:latin typeface="Tahoma"/>
                <a:cs typeface="Tahoma"/>
              </a:rPr>
            </a:br>
            <a:r>
              <a:rPr lang="en-US" b="1" dirty="0">
                <a:latin typeface="Tahoma"/>
                <a:cs typeface="Tahoma"/>
              </a:rPr>
              <a:t>			</a:t>
            </a:r>
            <a:r>
              <a:rPr lang="en-US" dirty="0">
                <a:solidFill>
                  <a:srgbClr val="0000FF"/>
                </a:solidFill>
                <a:latin typeface="Tahoma"/>
                <a:cs typeface="Tahoma"/>
              </a:rPr>
              <a:t>TU QRZ CQP AD6E</a:t>
            </a:r>
            <a:endParaRPr lang="en-US" dirty="0">
              <a:latin typeface="Tahoma"/>
              <a:ea typeface="+mn-ea"/>
              <a:cs typeface="Tahoma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4128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What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MS PGothic" charset="0"/>
                <a:cs typeface="Tahoma"/>
              </a:rPr>
              <a:t>Band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 / When ?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93713" y="1219200"/>
          <a:ext cx="8421687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r:id="rId3" imgW="12903200" imgH="9575800" progId="">
                  <p:embed/>
                </p:oleObj>
              </mc:Choice>
              <mc:Fallback>
                <p:oleObj r:id="rId3" imgW="12903200" imgH="9575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1219200"/>
                        <a:ext cx="8421687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90600" y="4343400"/>
            <a:ext cx="2438400" cy="533400"/>
          </a:xfrm>
          <a:prstGeom prst="rect">
            <a:avLst/>
          </a:prstGeom>
          <a:solidFill>
            <a:srgbClr val="E7DEC9">
              <a:alpha val="6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 MT" charset="0"/>
                <a:ea typeface="MS PGothic" charset="0"/>
                <a:cs typeface="MS PGothic" charset="0"/>
              </a:rPr>
              <a:t>20 m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2743200"/>
            <a:ext cx="1295400" cy="533400"/>
          </a:xfrm>
          <a:prstGeom prst="rect">
            <a:avLst/>
          </a:prstGeom>
          <a:solidFill>
            <a:srgbClr val="E7DEC9">
              <a:alpha val="6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 MT" charset="0"/>
                <a:ea typeface="MS PGothic" charset="0"/>
                <a:cs typeface="MS PGothic" charset="0"/>
              </a:rPr>
              <a:t>40 m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3200400"/>
            <a:ext cx="1981200" cy="533400"/>
          </a:xfrm>
          <a:prstGeom prst="rect">
            <a:avLst/>
          </a:prstGeom>
          <a:solidFill>
            <a:srgbClr val="E7DEC9">
              <a:alpha val="6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</a:rPr>
              <a:t>20 m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0400" y="5105400"/>
            <a:ext cx="1828800" cy="533400"/>
          </a:xfrm>
          <a:prstGeom prst="rect">
            <a:avLst/>
          </a:prstGeom>
          <a:solidFill>
            <a:srgbClr val="E7DEC9">
              <a:alpha val="6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</a:rPr>
              <a:t>15 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6200" y="3810000"/>
            <a:ext cx="1295400" cy="533400"/>
          </a:xfrm>
          <a:prstGeom prst="rect">
            <a:avLst/>
          </a:prstGeom>
          <a:solidFill>
            <a:srgbClr val="E7DEC9">
              <a:alpha val="6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 MT" charset="0"/>
                <a:ea typeface="MS PGothic" charset="0"/>
                <a:cs typeface="MS PGothic" charset="0"/>
              </a:rPr>
              <a:t>80 m</a:t>
            </a:r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685800" y="206851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dirty="0"/>
              <a:t>9am</a:t>
            </a:r>
          </a:p>
        </p:txBody>
      </p:sp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2667000" y="2057400"/>
            <a:ext cx="59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dirty="0"/>
              <a:t>4pm</a:t>
            </a:r>
          </a:p>
        </p:txBody>
      </p:sp>
      <p:sp>
        <p:nvSpPr>
          <p:cNvPr id="21514" name="TextBox 14"/>
          <p:cNvSpPr txBox="1">
            <a:spLocks noChangeArrowheads="1"/>
          </p:cNvSpPr>
          <p:nvPr/>
        </p:nvSpPr>
        <p:spPr bwMode="auto">
          <a:xfrm>
            <a:off x="3749675" y="2057400"/>
            <a:ext cx="59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dirty="0"/>
              <a:t>8pm</a:t>
            </a:r>
          </a:p>
        </p:txBody>
      </p: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6721475" y="266700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dirty="0"/>
              <a:t>7am</a:t>
            </a:r>
          </a:p>
        </p:txBody>
      </p:sp>
      <p:sp>
        <p:nvSpPr>
          <p:cNvPr id="21516" name="TextBox 16"/>
          <p:cNvSpPr txBox="1">
            <a:spLocks noChangeArrowheads="1"/>
          </p:cNvSpPr>
          <p:nvPr/>
        </p:nvSpPr>
        <p:spPr bwMode="auto">
          <a:xfrm>
            <a:off x="5029200" y="336391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dirty="0"/>
              <a:t>1am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70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MS PGothic" charset="0"/>
                <a:cs typeface="Tahoma"/>
              </a:rPr>
              <a:t>Multiple Ways to Play</a:t>
            </a: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600200" y="1143000"/>
            <a:ext cx="5562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38" tIns="41275" rIns="84138" bIns="41275" anchor="ctr"/>
          <a:lstStyle/>
          <a:p>
            <a:pPr marL="228600" indent="-457200" defTabSz="850900" eaLnBrk="0" hangingPunct="0"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Tahoma" charset="0"/>
                <a:cs typeface="Tahoma" charset="0"/>
              </a:rPr>
              <a:t>Single Op</a:t>
            </a:r>
          </a:p>
          <a:p>
            <a:pPr marL="228600" indent="-457200" defTabSz="850900" eaLnBrk="0" hangingPunct="0"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Tahoma" charset="0"/>
                <a:cs typeface="Tahoma" charset="0"/>
              </a:rPr>
              <a:t>Single Op Assisted </a:t>
            </a:r>
          </a:p>
          <a:p>
            <a:pPr marL="228600" indent="-457200" defTabSz="850900" eaLnBrk="0" hangingPunct="0"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Tahoma" charset="0"/>
                <a:cs typeface="Tahoma" charset="0"/>
              </a:rPr>
              <a:t>Multi-Single</a:t>
            </a:r>
          </a:p>
          <a:p>
            <a:pPr marL="228600" indent="-457200" defTabSz="850900" eaLnBrk="0" hangingPunct="0"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Tahoma" charset="0"/>
                <a:cs typeface="Tahoma" charset="0"/>
              </a:rPr>
              <a:t>Multi-Multi</a:t>
            </a:r>
          </a:p>
          <a:p>
            <a:pPr marL="228600" indent="-457200" defTabSz="850900" eaLnBrk="0" hangingPunct="0"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Tahoma" charset="0"/>
                <a:cs typeface="Tahoma" charset="0"/>
              </a:rPr>
              <a:t>Mobile</a:t>
            </a:r>
          </a:p>
          <a:p>
            <a:pPr marL="228600" indent="-457200" defTabSz="850900" eaLnBrk="0" hangingPunct="0"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Tahoma" charset="0"/>
                <a:cs typeface="Tahoma" charset="0"/>
              </a:rPr>
              <a:t>Expedition</a:t>
            </a:r>
          </a:p>
          <a:p>
            <a:pPr marL="228600" indent="-457200" defTabSz="850900" eaLnBrk="0" hangingPunct="0"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Tahoma" charset="0"/>
                <a:cs typeface="Tahoma" charset="0"/>
              </a:rPr>
              <a:t>School</a:t>
            </a:r>
          </a:p>
          <a:p>
            <a:pPr marL="228600" indent="-457200" defTabSz="850900" eaLnBrk="0" hangingPunct="0"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Tahoma" charset="0"/>
                <a:cs typeface="Tahoma" charset="0"/>
              </a:rPr>
              <a:t>QRP</a:t>
            </a:r>
          </a:p>
          <a:p>
            <a:pPr marL="228600" indent="-457200" defTabSz="850900" eaLnBrk="0" hangingPunct="0"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Tahoma" charset="0"/>
                <a:cs typeface="Tahoma" charset="0"/>
              </a:rPr>
              <a:t>Club competition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70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MS PGothic" charset="0"/>
                <a:cs typeface="Tahoma"/>
              </a:rPr>
              <a:t>New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MS PGothic" charset="0"/>
                <a:cs typeface="Tahoma"/>
              </a:rPr>
              <a:t> Club Competition Rules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104542"/>
            <a:ext cx="76200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Club Competition in the California QSO Party has been supported for many years, but traditionally only a handful of larger clubs in California tend to compete each year.   To encourage more small-medium club participation, we’ve created three new competition categories: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</a:rPr>
              <a:t>"Small" </a:t>
            </a:r>
            <a:r>
              <a:rPr lang="en-US" dirty="0"/>
              <a:t>= the 10 highest scores from a club whose members who submitted their log in the Small category will count for this competition category.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</a:rPr>
              <a:t>"Medium" </a:t>
            </a:r>
            <a:r>
              <a:rPr lang="en-US" dirty="0"/>
              <a:t>= the 35 highest scores from a club whose members who submitted their log in the Medium category will count for this competition category.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</a:rPr>
              <a:t>"Large" </a:t>
            </a:r>
            <a:r>
              <a:rPr lang="en-US" dirty="0"/>
              <a:t>= clubs may combine the scores of any number of their members   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All ARRL-affiliated or RAC-affiliated clubs are eligible to compete in CQP, except for NCCC, which sponsors the contest.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Plaques will be awarded for each of the 3 categories (i.e., Small, Medium, Large) for both California and Non-California clubs:  a total of 6 awards.</a:t>
            </a:r>
          </a:p>
        </p:txBody>
      </p:sp>
    </p:spTree>
    <p:extLst>
      <p:ext uri="{BB962C8B-B14F-4D97-AF65-F5344CB8AC3E}">
        <p14:creationId xmlns:p14="http://schemas.microsoft.com/office/powerpoint/2010/main" val="21989524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725" y="76200"/>
            <a:ext cx="7499350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MS PGothic" charset="0"/>
                <a:cs typeface="Tahoma"/>
              </a:rPr>
              <a:t>Other Hints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914400"/>
            <a:ext cx="7848600" cy="5334000"/>
          </a:xfrm>
          <a:prstGeom prst="rect">
            <a:avLst/>
          </a:prstGeom>
          <a:ln/>
        </p:spPr>
        <p:txBody>
          <a:bodyPr numCol="1"/>
          <a:lstStyle/>
          <a:p>
            <a:pPr fontAlgn="auto">
              <a:spcBef>
                <a:spcPts val="600"/>
              </a:spcBef>
              <a:spcAft>
                <a:spcPts val="600"/>
              </a:spcAft>
              <a:buSzPct val="9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Tahoma"/>
                <a:ea typeface="+mn-ea"/>
                <a:cs typeface="Tahoma"/>
              </a:rPr>
              <a:t>Know the MULT names:</a:t>
            </a:r>
            <a:endParaRPr lang="en-US" sz="2000" dirty="0">
              <a:solidFill>
                <a:srgbClr val="0000FF"/>
              </a:solidFill>
              <a:latin typeface="Tahoma"/>
              <a:ea typeface="+mn-ea"/>
              <a:cs typeface="Tahoma"/>
            </a:endParaRPr>
          </a:p>
          <a:p>
            <a:pPr marL="685800" lvl="1" indent="-457200" fontAlgn="auto">
              <a:spcBef>
                <a:spcPts val="600"/>
              </a:spcBef>
              <a:spcAft>
                <a:spcPts val="600"/>
              </a:spcAft>
              <a:buSzPct val="95000"/>
              <a:buFont typeface="Wingdings" charset="2"/>
              <a:buChar char="§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ahoma"/>
                <a:ea typeface="+mn-ea"/>
                <a:cs typeface="Tahoma"/>
              </a:rPr>
              <a:t>   4 characters for CA counties</a:t>
            </a:r>
          </a:p>
          <a:p>
            <a:pPr marL="685800" lvl="1" indent="-457200" fontAlgn="auto">
              <a:spcBef>
                <a:spcPts val="600"/>
              </a:spcBef>
              <a:spcAft>
                <a:spcPts val="600"/>
              </a:spcAft>
              <a:buSzPct val="95000"/>
              <a:buFont typeface="Wingdings" charset="2"/>
              <a:buChar char="§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ahoma"/>
                <a:ea typeface="+mn-ea"/>
                <a:cs typeface="Tahoma"/>
              </a:rPr>
              <a:t>   2 characters for States, VE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SzPct val="9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latin typeface="Tahoma"/>
                <a:cs typeface="Tahoma"/>
              </a:rPr>
              <a:t>http://www.cqp.org/cqp_multipliers.html</a:t>
            </a:r>
            <a:endParaRPr lang="en-US" sz="2000" dirty="0">
              <a:solidFill>
                <a:srgbClr val="000000"/>
              </a:solidFill>
              <a:latin typeface="Tahoma"/>
              <a:ea typeface="+mn-ea"/>
              <a:cs typeface="Tahoma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SzPct val="9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Tahoma"/>
                <a:ea typeface="+mn-ea"/>
                <a:cs typeface="Tahoma"/>
              </a:rPr>
              <a:t>Know your phonetics for phone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SzPct val="9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Tahoma"/>
                <a:ea typeface="+mn-ea"/>
                <a:cs typeface="Tahoma"/>
              </a:rPr>
              <a:t>Use Logging software</a:t>
            </a:r>
          </a:p>
          <a:p>
            <a:pPr marL="685800" lvl="2" indent="-457200" fontAlgn="auto">
              <a:spcBef>
                <a:spcPts val="600"/>
              </a:spcBef>
              <a:spcAft>
                <a:spcPts val="600"/>
              </a:spcAft>
              <a:buSzPct val="95000"/>
              <a:buFont typeface="Wingdings" charset="2"/>
              <a:buChar char="§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ahoma"/>
                <a:ea typeface="+mn-ea"/>
                <a:cs typeface="Tahoma"/>
              </a:rPr>
              <a:t>  keeps track of dupes</a:t>
            </a:r>
          </a:p>
          <a:p>
            <a:pPr marL="685800" lvl="2" indent="-457200" fontAlgn="auto">
              <a:spcBef>
                <a:spcPts val="600"/>
              </a:spcBef>
              <a:spcAft>
                <a:spcPts val="600"/>
              </a:spcAft>
              <a:buSzPct val="95000"/>
              <a:buFont typeface="Wingdings" charset="2"/>
              <a:buChar char="§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ahoma"/>
                <a:ea typeface="+mn-ea"/>
                <a:cs typeface="Tahoma"/>
              </a:rPr>
              <a:t>  keeps track of mults</a:t>
            </a:r>
          </a:p>
          <a:p>
            <a:pPr marL="685800" lvl="2" indent="-457200" fontAlgn="auto">
              <a:spcBef>
                <a:spcPts val="600"/>
              </a:spcBef>
              <a:spcAft>
                <a:spcPts val="600"/>
              </a:spcAft>
              <a:buSzPct val="95000"/>
              <a:buFont typeface="Wingdings" charset="2"/>
              <a:buChar char="§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ahoma"/>
                <a:ea typeface="+mn-ea"/>
                <a:cs typeface="Tahoma"/>
              </a:rPr>
              <a:t>  keeps track of score</a:t>
            </a:r>
          </a:p>
          <a:p>
            <a:pPr marL="685800" lvl="2" indent="-457200" fontAlgn="auto">
              <a:spcBef>
                <a:spcPts val="600"/>
              </a:spcBef>
              <a:spcAft>
                <a:spcPts val="600"/>
              </a:spcAft>
              <a:buSzPct val="95000"/>
              <a:buFont typeface="Wingdings" charset="2"/>
              <a:buChar char="§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ahoma"/>
                <a:ea typeface="+mn-ea"/>
                <a:cs typeface="Tahoma"/>
              </a:rPr>
              <a:t>  output Cabrillo log format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SzPct val="95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latin typeface="Tahoma"/>
                <a:cs typeface="Tahoma"/>
              </a:rPr>
              <a:t>http://www.cqp.org/software.html</a:t>
            </a:r>
            <a:endParaRPr lang="en-US" sz="2000" b="1" dirty="0">
              <a:latin typeface="Tahoma"/>
              <a:ea typeface="+mn-ea"/>
              <a:cs typeface="Tahoma"/>
            </a:endParaRPr>
          </a:p>
          <a:p>
            <a:pPr marL="228600" indent="-457200" fontAlgn="auto">
              <a:spcBef>
                <a:spcPts val="600"/>
              </a:spcBef>
              <a:spcAft>
                <a:spcPts val="600"/>
              </a:spcAft>
              <a:buSzPct val="95000"/>
              <a:buFont typeface="Wingdings" charset="2"/>
              <a:buChar char="§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sz="2000" dirty="0"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259676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MS PGothic" charset="0"/>
              </a:rPr>
              <a:t>Mobile</a:t>
            </a:r>
          </a:p>
        </p:txBody>
      </p:sp>
      <p:pic>
        <p:nvPicPr>
          <p:cNvPr id="18434" name="Picture 8" descr="D:\Image\CQP\K6AQ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3714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D:\Image\CQP\0X07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D:\Image\CQP\0X07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2402</TotalTime>
  <Words>391</Words>
  <Application>Microsoft Macintosh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ＭＳ Ｐゴシック</vt:lpstr>
      <vt:lpstr>Arial</vt:lpstr>
      <vt:lpstr>Gill Sans MT</vt:lpstr>
      <vt:lpstr>Tahoma</vt:lpstr>
      <vt:lpstr>Verdana</vt:lpstr>
      <vt:lpstr>Wingdings</vt:lpstr>
      <vt:lpstr>Wingdings 2</vt:lpstr>
      <vt:lpstr>Solstice</vt:lpstr>
      <vt:lpstr>PowerPoint Presentation</vt:lpstr>
      <vt:lpstr>PowerPoint Presentation</vt:lpstr>
      <vt:lpstr>Rules - Simplified</vt:lpstr>
      <vt:lpstr>How To QSO</vt:lpstr>
      <vt:lpstr>What Band / When ?</vt:lpstr>
      <vt:lpstr>Multiple Ways to Play</vt:lpstr>
      <vt:lpstr>New Club Competition Rules</vt:lpstr>
      <vt:lpstr>Other Hints</vt:lpstr>
      <vt:lpstr>Mobile</vt:lpstr>
      <vt:lpstr>Expedition – Field Day Style</vt:lpstr>
      <vt:lpstr>The California QSO Party 2017</vt:lpstr>
      <vt:lpstr>CQP is sponsored by: The Northern California Contest Club</vt:lpstr>
    </vt:vector>
  </TitlesOfParts>
  <Company>Synopsys, Inc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California QSO Party 2011</dc:title>
  <dc:creator>Synopsys</dc:creator>
  <cp:lastModifiedBy>Microsoft Office User</cp:lastModifiedBy>
  <cp:revision>89</cp:revision>
  <dcterms:created xsi:type="dcterms:W3CDTF">2011-07-14T15:10:44Z</dcterms:created>
  <dcterms:modified xsi:type="dcterms:W3CDTF">2018-08-27T19:42:10Z</dcterms:modified>
</cp:coreProperties>
</file>